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1" r:id="rId3"/>
    <p:sldId id="300" r:id="rId4"/>
    <p:sldId id="304" r:id="rId5"/>
    <p:sldId id="303" r:id="rId6"/>
    <p:sldId id="302" r:id="rId7"/>
    <p:sldId id="301" r:id="rId8"/>
    <p:sldId id="297" r:id="rId9"/>
    <p:sldId id="262" r:id="rId10"/>
    <p:sldId id="307" r:id="rId11"/>
    <p:sldId id="309" r:id="rId12"/>
    <p:sldId id="311" r:id="rId13"/>
    <p:sldId id="306" r:id="rId14"/>
    <p:sldId id="312" r:id="rId15"/>
    <p:sldId id="313" r:id="rId16"/>
    <p:sldId id="314" r:id="rId17"/>
    <p:sldId id="3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4"/>
    <p:restoredTop sz="90544"/>
  </p:normalViewPr>
  <p:slideViewPr>
    <p:cSldViewPr snapToGrid="0" snapToObjects="1" showGuides="1">
      <p:cViewPr varScale="1">
        <p:scale>
          <a:sx n="115" d="100"/>
          <a:sy n="115" d="100"/>
        </p:scale>
        <p:origin x="8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6B87E-C74E-DF48-995E-ADA721B2F155}" type="datetimeFigureOut">
              <a:rPr lang="en-US" smtClean="0"/>
              <a:t>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6A412-14FF-7048-9933-BD98F0299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yclopedia.com/environment/encyclopedias-almanacs-transcripts-and-maps/population-biology#ixzz5GG9V0KC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biology is the study of the factors determining the size and distribution of a population, as well as the ways in which populations change over time.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Population Biology - Dictionary definition of Population Biology | Encyclopedia.com: FREE online dictionary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9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9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1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2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49" y="116650"/>
            <a:ext cx="11936894" cy="98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49" y="1212573"/>
            <a:ext cx="11936894" cy="505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149" y="6440557"/>
            <a:ext cx="2743200" cy="280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0557"/>
            <a:ext cx="4114800" cy="280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9651" y="6440557"/>
            <a:ext cx="2743200" cy="280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03F9A92-649D-BC4C-9AE6-21544676C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Rockwell" charset="0"/>
          <a:ea typeface="Rockwell" charset="0"/>
          <a:cs typeface="Rockwel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.tiff"/><Relationship Id="rId10" Type="http://schemas.openxmlformats.org/officeDocument/2006/relationships/image" Target="../media/image5.tiff"/><Relationship Id="rId4" Type="http://schemas.openxmlformats.org/officeDocument/2006/relationships/image" Target="../media/image2.png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317143"/>
            <a:ext cx="9428143" cy="1733356"/>
          </a:xfrm>
        </p:spPr>
        <p:txBody>
          <a:bodyPr anchor="ctr">
            <a:normAutofit/>
          </a:bodyPr>
          <a:lstStyle/>
          <a:p>
            <a:pPr algn="l"/>
            <a:r>
              <a:rPr lang="en-US" sz="6000" dirty="0">
                <a:latin typeface="+mj-lt"/>
              </a:rPr>
              <a:t>How to Predict a Pandemic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4133539"/>
            <a:ext cx="3069771" cy="861007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Rachel Oidtman</a:t>
            </a:r>
          </a:p>
          <a:p>
            <a:pPr algn="l"/>
            <a:r>
              <a:rPr lang="en-US" sz="3000" dirty="0"/>
              <a:t>Ann </a:t>
            </a:r>
            <a:r>
              <a:rPr lang="en-US" sz="3000" dirty="0" err="1"/>
              <a:t>Raiho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F3CE8-9128-7C4F-B598-D863C7B7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41" y="75103"/>
            <a:ext cx="3949700" cy="22225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FBAFA-A1AC-924D-AF4C-F64BCC530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43" y="3670277"/>
            <a:ext cx="2631356" cy="30997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DF7CD4-EC54-A347-90CE-DD54A2960E30}"/>
              </a:ext>
            </a:extLst>
          </p:cNvPr>
          <p:cNvSpPr txBox="1"/>
          <p:nvPr/>
        </p:nvSpPr>
        <p:spPr>
          <a:xfrm>
            <a:off x="9800003" y="6536588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err="1"/>
              <a:t>EpiModel</a:t>
            </a:r>
            <a:r>
              <a:rPr lang="en-US" sz="1000" i="1" dirty="0"/>
              <a:t> v1.2.4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70405-18DE-624E-8476-8AD3DA84AA1E}"/>
                  </a:ext>
                </a:extLst>
              </p:cNvPr>
              <p:cNvSpPr txBox="1"/>
              <p:nvPr/>
            </p:nvSpPr>
            <p:spPr>
              <a:xfrm>
                <a:off x="7184679" y="3996939"/>
                <a:ext cx="2330766" cy="244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800" b="0" dirty="0">
                    <a:solidFill>
                      <a:srgbClr val="002060"/>
                    </a:solidFill>
                  </a:rPr>
                  <a:t> </a:t>
                </a:r>
                <a:endParaRPr lang="en-US" sz="1600" b="0" dirty="0">
                  <a:solidFill>
                    <a:srgbClr val="002060"/>
                  </a:solidFill>
                </a:endParaRPr>
              </a:p>
              <a:p>
                <a:endParaRPr lang="en-US" sz="1600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b="0" dirty="0">
                    <a:solidFill>
                      <a:srgbClr val="002060"/>
                    </a:solidFill>
                  </a:rPr>
                  <a:t> </a:t>
                </a:r>
                <a:endParaRPr lang="en-US" sz="1600" b="0" dirty="0">
                  <a:solidFill>
                    <a:srgbClr val="002060"/>
                  </a:solidFill>
                </a:endParaRPr>
              </a:p>
              <a:p>
                <a:endParaRPr lang="en-US" sz="1600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70405-18DE-624E-8476-8AD3DA84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679" y="3996939"/>
                <a:ext cx="2330766" cy="2446439"/>
              </a:xfrm>
              <a:prstGeom prst="rect">
                <a:avLst/>
              </a:prstGeom>
              <a:blipFill>
                <a:blip r:embed="rId7"/>
                <a:stretch>
                  <a:fillRect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E3DF2EA-1549-9E4B-B3D8-846475327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424" y="414622"/>
            <a:ext cx="3009197" cy="1692673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37097F-2E03-9C44-8844-58CA1B707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377" y="4149685"/>
            <a:ext cx="3623210" cy="2419189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8CF48-A2A0-4446-9CF8-9869D563A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056543"/>
            <a:ext cx="2635982" cy="713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25BC7-2120-F542-8916-D970D219D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59" y="69388"/>
            <a:ext cx="3177745" cy="23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EDE4-7374-E242-9780-4FE334AD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7221"/>
            <a:ext cx="10515600" cy="2852737"/>
          </a:xfrm>
        </p:spPr>
        <p:txBody>
          <a:bodyPr/>
          <a:lstStyle/>
          <a:p>
            <a:r>
              <a:rPr lang="en-US" dirty="0">
                <a:latin typeface="+mj-lt"/>
              </a:rPr>
              <a:t>Epidemic! The Handshake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0B86B-936A-7440-9683-D460A4339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66946"/>
            <a:ext cx="10515600" cy="1500187"/>
          </a:xfrm>
        </p:spPr>
        <p:txBody>
          <a:bodyPr>
            <a:noAutofit/>
          </a:bodyPr>
          <a:lstStyle/>
          <a:p>
            <a:r>
              <a:rPr lang="en-US" sz="3200" dirty="0"/>
              <a:t>This game will help demonstrate how epidemiologists utilize mathematics to describe the spread of a pathogen.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F7C1-0E74-F142-AFE1-B3774D5328D3}"/>
              </a:ext>
            </a:extLst>
          </p:cNvPr>
          <p:cNvSpPr txBox="1"/>
          <p:nvPr/>
        </p:nvSpPr>
        <p:spPr>
          <a:xfrm>
            <a:off x="0" y="6211669"/>
            <a:ext cx="1034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Game credit: NIMBIOS</a:t>
            </a:r>
          </a:p>
          <a:p>
            <a:r>
              <a:rPr lang="en-US" dirty="0">
                <a:latin typeface="+mj-lt"/>
              </a:rPr>
              <a:t>http://ec2-23-21-117-9.compute-1.amazonaws.com/blogs/09/07/2011/epidemic-the-handshake-</a:t>
            </a:r>
            <a:r>
              <a:rPr lang="en-US" dirty="0" err="1">
                <a:latin typeface="+mj-lt"/>
              </a:rPr>
              <a:t>game.html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93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EFE1-981F-E440-BEBF-EBC193A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S</a:t>
            </a:r>
            <a:r>
              <a:rPr lang="en-US" dirty="0">
                <a:latin typeface="+mj-lt"/>
              </a:rPr>
              <a:t>usceptible-</a:t>
            </a:r>
            <a:r>
              <a:rPr lang="en-US" b="1" dirty="0">
                <a:latin typeface="+mj-lt"/>
              </a:rPr>
              <a:t>I</a:t>
            </a:r>
            <a:r>
              <a:rPr lang="en-US" dirty="0">
                <a:latin typeface="+mj-lt"/>
              </a:rPr>
              <a:t>nfected-</a:t>
            </a:r>
            <a:r>
              <a:rPr lang="en-US" b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ecovered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7EF7-AF1D-BC4A-9456-58D43173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" y="1215193"/>
            <a:ext cx="1182756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EFE1-981F-E440-BEBF-EBC193A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dirty="0">
                <a:latin typeface="+mj-lt"/>
              </a:rPr>
              <a:t>usceptible-</a:t>
            </a:r>
            <a:r>
              <a:rPr lang="en-US" b="1" dirty="0">
                <a:latin typeface="+mj-lt"/>
              </a:rPr>
              <a:t>I</a:t>
            </a:r>
            <a:r>
              <a:rPr lang="en-US" dirty="0">
                <a:latin typeface="+mj-lt"/>
              </a:rPr>
              <a:t>nfected-</a:t>
            </a:r>
            <a:r>
              <a:rPr lang="en-US" b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ecovered-</a:t>
            </a:r>
            <a:r>
              <a:rPr lang="en-US" b="1" dirty="0">
                <a:latin typeface="+mj-lt"/>
              </a:rPr>
              <a:t>Q</a:t>
            </a:r>
            <a:r>
              <a:rPr lang="en-US" dirty="0">
                <a:latin typeface="+mj-lt"/>
              </a:rPr>
              <a:t>uarantined-</a:t>
            </a:r>
            <a:r>
              <a:rPr lang="en-US" b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accinated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7EF7-AF1D-BC4A-9456-58D43173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" y="1463608"/>
            <a:ext cx="11827566" cy="3200400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17FCB9B4-6878-0449-A287-CBAF7D58DA9F}"/>
              </a:ext>
            </a:extLst>
          </p:cNvPr>
          <p:cNvSpPr/>
          <p:nvPr/>
        </p:nvSpPr>
        <p:spPr>
          <a:xfrm flipH="1">
            <a:off x="2188738" y="4035855"/>
            <a:ext cx="7837715" cy="135853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4E3E8FD-6B36-A545-AA28-A37BC090A123}"/>
              </a:ext>
            </a:extLst>
          </p:cNvPr>
          <p:cNvSpPr/>
          <p:nvPr/>
        </p:nvSpPr>
        <p:spPr>
          <a:xfrm>
            <a:off x="3616234" y="2272775"/>
            <a:ext cx="134547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55D94-6222-8741-94EC-1FCA708E7DA7}"/>
                  </a:ext>
                </a:extLst>
              </p:cNvPr>
              <p:cNvSpPr txBox="1"/>
              <p:nvPr/>
            </p:nvSpPr>
            <p:spPr>
              <a:xfrm>
                <a:off x="4041865" y="1877149"/>
                <a:ext cx="11571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_q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55D94-6222-8741-94EC-1FCA708E7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865" y="1877149"/>
                <a:ext cx="1157152" cy="430887"/>
              </a:xfrm>
              <a:prstGeom prst="rect">
                <a:avLst/>
              </a:prstGeom>
              <a:blipFill>
                <a:blip r:embed="rId3"/>
                <a:stretch>
                  <a:fillRect l="-14130" t="-22857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5C0617-DAA1-224D-A672-2B5865084E09}"/>
              </a:ext>
            </a:extLst>
          </p:cNvPr>
          <p:cNvSpPr txBox="1"/>
          <p:nvPr/>
        </p:nvSpPr>
        <p:spPr>
          <a:xfrm>
            <a:off x="5199017" y="5394392"/>
            <a:ext cx="259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</a:t>
            </a:r>
          </a:p>
        </p:txBody>
      </p:sp>
    </p:spTree>
    <p:extLst>
      <p:ext uri="{BB962C8B-B14F-4D97-AF65-F5344CB8AC3E}">
        <p14:creationId xmlns:p14="http://schemas.microsoft.com/office/powerpoint/2010/main" val="260439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B93C-3E95-EE47-A0CF-0E56E2B5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the best choice, vaccination or quarantine?</a:t>
            </a:r>
          </a:p>
          <a:p>
            <a:r>
              <a:rPr lang="en-US" dirty="0"/>
              <a:t>What would happen if everyone chose to be vaccinated?</a:t>
            </a:r>
          </a:p>
          <a:p>
            <a:r>
              <a:rPr lang="en-US" dirty="0"/>
              <a:t>Was quarantining effective? Is it always possible to quarantine?</a:t>
            </a:r>
          </a:p>
        </p:txBody>
      </p:sp>
    </p:spTree>
    <p:extLst>
      <p:ext uri="{BB962C8B-B14F-4D97-AF65-F5344CB8AC3E}">
        <p14:creationId xmlns:p14="http://schemas.microsoft.com/office/powerpoint/2010/main" val="17733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55F6ED-F410-0B4D-8554-8576BAC5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https://www.r-project.org/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A8F0C-5C75-B341-B772-B4023D16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42" y="1261178"/>
            <a:ext cx="8429251" cy="5266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82C5-B453-6A40-85CE-0AFD361397E4}"/>
              </a:ext>
            </a:extLst>
          </p:cNvPr>
          <p:cNvSpPr txBox="1"/>
          <p:nvPr/>
        </p:nvSpPr>
        <p:spPr>
          <a:xfrm>
            <a:off x="139149" y="1261178"/>
            <a:ext cx="125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56065-CA80-BF4A-B60D-5DF550F785D9}"/>
              </a:ext>
            </a:extLst>
          </p:cNvPr>
          <p:cNvSpPr txBox="1"/>
          <p:nvPr/>
        </p:nvSpPr>
        <p:spPr>
          <a:xfrm>
            <a:off x="9792694" y="1635116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Console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47293E2-D0C5-8C48-8C1E-0593ED2E0A1F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-10159" y="2563183"/>
            <a:ext cx="2110186" cy="552615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63BE241-F7E8-FE49-9D28-F2B4DA3979AF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>
            <a:off x="9311140" y="2597690"/>
            <a:ext cx="1736248" cy="857541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60365-AFAC-0940-93A1-E4EF3E3552A8}"/>
              </a:ext>
            </a:extLst>
          </p:cNvPr>
          <p:cNvSpPr txBox="1"/>
          <p:nvPr/>
        </p:nvSpPr>
        <p:spPr>
          <a:xfrm>
            <a:off x="7665720" y="289560"/>
            <a:ext cx="40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code, highlight and press </a:t>
            </a:r>
            <a:r>
              <a:rPr lang="en-US" b="1" dirty="0"/>
              <a:t>command-return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51997-C5B1-7444-9113-1F52CD9520AE}"/>
              </a:ext>
            </a:extLst>
          </p:cNvPr>
          <p:cNvSpPr txBox="1"/>
          <p:nvPr/>
        </p:nvSpPr>
        <p:spPr>
          <a:xfrm>
            <a:off x="9792694" y="4205050"/>
            <a:ext cx="223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Open R app</a:t>
            </a:r>
          </a:p>
          <a:p>
            <a:r>
              <a:rPr lang="en-US" dirty="0"/>
              <a:t>2) Open file called ‘</a:t>
            </a:r>
            <a:r>
              <a:rPr lang="en-US" dirty="0" err="1"/>
              <a:t>epidemic_handshake_game.R</a:t>
            </a:r>
            <a:r>
              <a:rPr lang="en-US" dirty="0"/>
              <a:t>’ from R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958642-F1A6-CF49-8B19-ECD6BF181CC1}"/>
              </a:ext>
            </a:extLst>
          </p:cNvPr>
          <p:cNvSpPr/>
          <p:nvPr/>
        </p:nvSpPr>
        <p:spPr>
          <a:xfrm>
            <a:off x="52891" y="6501259"/>
            <a:ext cx="9764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araiho</a:t>
            </a:r>
            <a:r>
              <a:rPr lang="en-US" dirty="0"/>
              <a:t>/</a:t>
            </a:r>
            <a:r>
              <a:rPr lang="en-US" dirty="0" err="1"/>
              <a:t>epidemic_STEM_workshop</a:t>
            </a:r>
            <a:r>
              <a:rPr lang="en-US" dirty="0"/>
              <a:t>/blob/master/</a:t>
            </a:r>
            <a:r>
              <a:rPr lang="en-US" dirty="0" err="1"/>
              <a:t>epidemic_handshake_game.R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SIR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AC1DD-BAF7-5746-9CE8-23AE54F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103243"/>
            <a:ext cx="8107680" cy="5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SIRS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9A25A-F7DB-2549-B4E1-F893C4D0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1103243"/>
            <a:ext cx="8001000" cy="54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32B-F3E1-794B-B521-B0A93FC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1939"/>
            <a:ext cx="10515600" cy="1500188"/>
          </a:xfrm>
        </p:spPr>
        <p:txBody>
          <a:bodyPr/>
          <a:lstStyle/>
          <a:p>
            <a:r>
              <a:rPr lang="en-US" dirty="0">
                <a:latin typeface="+mj-lt"/>
              </a:rPr>
              <a:t>Our contact information</a:t>
            </a:r>
          </a:p>
        </p:txBody>
      </p:sp>
      <p:pic>
        <p:nvPicPr>
          <p:cNvPr id="5" name="Picture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56BBA28-8E88-4743-8E0F-2B55D37C7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3" t="29497" b="340"/>
          <a:stretch/>
        </p:blipFill>
        <p:spPr>
          <a:xfrm>
            <a:off x="1959611" y="1920240"/>
            <a:ext cx="3134704" cy="3017520"/>
          </a:xfrm>
          <a:prstGeom prst="ellipse">
            <a:avLst/>
          </a:prstGeom>
        </p:spPr>
      </p:pic>
      <p:pic>
        <p:nvPicPr>
          <p:cNvPr id="7" name="Picture 6" descr="A person standing on top of a snow covered mountain&#10;&#10;Description automatically generated">
            <a:extLst>
              <a:ext uri="{FF2B5EF4-FFF2-40B4-BE49-F238E27FC236}">
                <a16:creationId xmlns:a16="http://schemas.microsoft.com/office/drawing/2014/main" id="{D9F9EC35-ABF9-694D-89C0-607B5EBA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3" t="22667" r="31630" b="44000"/>
          <a:stretch/>
        </p:blipFill>
        <p:spPr>
          <a:xfrm>
            <a:off x="7985760" y="1920240"/>
            <a:ext cx="3118104" cy="301752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A1398-3471-AF44-A5E2-4851070AD21C}"/>
              </a:ext>
            </a:extLst>
          </p:cNvPr>
          <p:cNvSpPr txBox="1"/>
          <p:nvPr/>
        </p:nvSpPr>
        <p:spPr>
          <a:xfrm>
            <a:off x="1761511" y="5095873"/>
            <a:ext cx="35309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Dr. Ann </a:t>
            </a:r>
            <a:r>
              <a:rPr lang="en-US" sz="2200" dirty="0" err="1"/>
              <a:t>Raiho</a:t>
            </a:r>
            <a:endParaRPr lang="en-US" sz="2200" dirty="0"/>
          </a:p>
          <a:p>
            <a:r>
              <a:rPr lang="en-US" sz="2200" dirty="0"/>
              <a:t>Postdoctoral Researcher, CSU</a:t>
            </a:r>
          </a:p>
          <a:p>
            <a:r>
              <a:rPr lang="en-US" sz="2200" dirty="0" err="1"/>
              <a:t>ann.raiho@gmail.com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31FAB-BBF5-1649-85A2-FAF6F6CCF54E}"/>
              </a:ext>
            </a:extLst>
          </p:cNvPr>
          <p:cNvSpPr txBox="1"/>
          <p:nvPr/>
        </p:nvSpPr>
        <p:spPr>
          <a:xfrm>
            <a:off x="7816547" y="5095873"/>
            <a:ext cx="3406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Rachel Oidtman</a:t>
            </a:r>
          </a:p>
          <a:p>
            <a:r>
              <a:rPr lang="en-US" sz="2200" dirty="0"/>
              <a:t>PhD Candidate, Notre Dame</a:t>
            </a:r>
          </a:p>
          <a:p>
            <a:r>
              <a:rPr lang="en-US" sz="2200" dirty="0" err="1"/>
              <a:t>roidtman@nd.edu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0130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7482-621F-3B43-A9ED-B80D4E22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What is a disease?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6250F1-407D-A94C-9D27-826E435E9A1E}"/>
              </a:ext>
            </a:extLst>
          </p:cNvPr>
          <p:cNvSpPr/>
          <p:nvPr/>
        </p:nvSpPr>
        <p:spPr>
          <a:xfrm>
            <a:off x="471488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Noninfectious diseases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genetics, environmental factors, or deficiencies in nutrition that does </a:t>
            </a:r>
            <a:r>
              <a:rPr lang="en-US" sz="2400" b="1" dirty="0">
                <a:solidFill>
                  <a:srgbClr val="002060"/>
                </a:solidFill>
                <a:latin typeface="Helvetica" pitchFamily="2" charset="0"/>
              </a:rPr>
              <a:t>NOT</a:t>
            </a:r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 spread through a population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95FB1-5450-C143-8FCF-4FAACF91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24" y="3759165"/>
            <a:ext cx="1783350" cy="107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C33AE-5934-C444-9774-B477BB33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003" y="3759165"/>
            <a:ext cx="2400023" cy="107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79120-BF86-104C-B658-86C23A94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398" y="5024260"/>
            <a:ext cx="2913411" cy="10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89EF0E-0FC9-3C4E-9B01-6731C5263286}"/>
              </a:ext>
            </a:extLst>
          </p:cNvPr>
          <p:cNvSpPr/>
          <p:nvPr/>
        </p:nvSpPr>
        <p:spPr>
          <a:xfrm>
            <a:off x="6445215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Infectious diseases</a:t>
            </a:r>
          </a:p>
          <a:p>
            <a:pPr algn="ctr"/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a communicable (AKA contagious) pathogen that spreads through a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26E1A-5458-C247-9819-B532E958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75" y="3759165"/>
            <a:ext cx="2136775" cy="1413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6CF76-9301-1247-A4BA-6A143C3BC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46" b="-1270"/>
          <a:stretch/>
        </p:blipFill>
        <p:spPr>
          <a:xfrm>
            <a:off x="9072562" y="3401973"/>
            <a:ext cx="2416043" cy="1654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B7F2F-64C5-1349-8C28-6C647E820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13" y="5285646"/>
            <a:ext cx="1874299" cy="10510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EB68BE-7A19-FF40-9114-C7671E98D028}"/>
              </a:ext>
            </a:extLst>
          </p:cNvPr>
          <p:cNvSpPr/>
          <p:nvPr/>
        </p:nvSpPr>
        <p:spPr>
          <a:xfrm>
            <a:off x="471488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Noninfectious diseases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genetics, environmental factors, or deficiencies in nutrition that does </a:t>
            </a:r>
            <a:r>
              <a:rPr lang="en-US" sz="2400" b="1" dirty="0">
                <a:solidFill>
                  <a:srgbClr val="002060"/>
                </a:solidFill>
                <a:latin typeface="Helvetica" pitchFamily="2" charset="0"/>
              </a:rPr>
              <a:t>NOT</a:t>
            </a:r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 spread through a population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742B2-3B67-9E4D-B8BD-0C3EB40D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24" y="3759165"/>
            <a:ext cx="1783350" cy="1070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F5681-4911-D749-8636-0D7914D41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003" y="3759165"/>
            <a:ext cx="2400023" cy="1070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4E97D0-213F-4F4A-A0ED-A81D205C6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398" y="5024260"/>
            <a:ext cx="2913411" cy="102252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40690AF-AF39-F74A-A0DC-88AD80AA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9" y="116650"/>
            <a:ext cx="11936894" cy="986593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What is a disease? </a:t>
            </a:r>
          </a:p>
        </p:txBody>
      </p:sp>
    </p:spTree>
    <p:extLst>
      <p:ext uri="{BB962C8B-B14F-4D97-AF65-F5344CB8AC3E}">
        <p14:creationId xmlns:p14="http://schemas.microsoft.com/office/powerpoint/2010/main" val="169628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</p:spTree>
    <p:extLst>
      <p:ext uri="{BB962C8B-B14F-4D97-AF65-F5344CB8AC3E}">
        <p14:creationId xmlns:p14="http://schemas.microsoft.com/office/powerpoint/2010/main" val="35687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4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45AC3-1A16-A44C-879D-E7330EE8E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1" y="4138288"/>
            <a:ext cx="4505927" cy="2027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39CB4-B3A0-1F43-985C-B8961EF9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17" y="4276360"/>
            <a:ext cx="2876550" cy="19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DA52A-F8D7-844D-95EE-F7A1CE8E99A1}"/>
              </a:ext>
            </a:extLst>
          </p:cNvPr>
          <p:cNvSpPr txBox="1"/>
          <p:nvPr/>
        </p:nvSpPr>
        <p:spPr>
          <a:xfrm>
            <a:off x="976407" y="619347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Urbanization and habitat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9129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45AC3-1A16-A44C-879D-E7330EE8E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1" y="4138288"/>
            <a:ext cx="4505927" cy="2027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39CB4-B3A0-1F43-985C-B8961EF9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17" y="4276360"/>
            <a:ext cx="2876550" cy="19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3B4FE-3E36-8146-AF59-8E971AC9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000" y="3924214"/>
            <a:ext cx="3368028" cy="2150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059B6E-1117-5D4A-9E4A-C0EBEDA7ABFC}"/>
              </a:ext>
            </a:extLst>
          </p:cNvPr>
          <p:cNvSpPr txBox="1"/>
          <p:nvPr/>
        </p:nvSpPr>
        <p:spPr>
          <a:xfrm>
            <a:off x="8696569" y="5916480"/>
            <a:ext cx="288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Spillover from animals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DA52A-F8D7-844D-95EE-F7A1CE8E99A1}"/>
              </a:ext>
            </a:extLst>
          </p:cNvPr>
          <p:cNvSpPr txBox="1"/>
          <p:nvPr/>
        </p:nvSpPr>
        <p:spPr>
          <a:xfrm>
            <a:off x="976407" y="619347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Urbanization and habitat fragmentation</a:t>
            </a:r>
          </a:p>
        </p:txBody>
      </p:sp>
    </p:spTree>
    <p:extLst>
      <p:ext uri="{BB962C8B-B14F-4D97-AF65-F5344CB8AC3E}">
        <p14:creationId xmlns:p14="http://schemas.microsoft.com/office/powerpoint/2010/main" val="371262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C00B5-2F0D-9E48-9537-61F5BE19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6" y="1640124"/>
            <a:ext cx="10468553" cy="3577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F357-74E1-D640-80B1-7773D4FE9A8E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</p:spTree>
    <p:extLst>
      <p:ext uri="{BB962C8B-B14F-4D97-AF65-F5344CB8AC3E}">
        <p14:creationId xmlns:p14="http://schemas.microsoft.com/office/powerpoint/2010/main" val="161727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7E440D-7D7F-D74E-B20A-CE637E926589}" vid="{EA31FBE0-E575-C841-B5FA-2C072F742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navy_white_widescreen</Template>
  <TotalTime>2677</TotalTime>
  <Words>474</Words>
  <Application>Microsoft Macintosh PowerPoint</Application>
  <PresentationFormat>Widescreen</PresentationFormat>
  <Paragraphs>82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</vt:lpstr>
      <vt:lpstr>Rockwell</vt:lpstr>
      <vt:lpstr>Office Theme</vt:lpstr>
      <vt:lpstr>How to Predict a Pandemic</vt:lpstr>
      <vt:lpstr>What is a disease? </vt:lpstr>
      <vt:lpstr>What is a disease? </vt:lpstr>
      <vt:lpstr>What drives disease outbreaks and pandemics? </vt:lpstr>
      <vt:lpstr>What drives disease outbreaks and pandemics? </vt:lpstr>
      <vt:lpstr>What drives disease outbreaks and pandemics? </vt:lpstr>
      <vt:lpstr>What drives disease outbreaks and pandemics? </vt:lpstr>
      <vt:lpstr>What drives disease outbreaks and pandemics? </vt:lpstr>
      <vt:lpstr>PowerPoint Presentation</vt:lpstr>
      <vt:lpstr>Epidemic! The Handshake Game</vt:lpstr>
      <vt:lpstr>Susceptible-Infected-Recovered Model</vt:lpstr>
      <vt:lpstr>Susceptible-Infected-Recovered-Quarantined-Vaccinated Model</vt:lpstr>
      <vt:lpstr>Discussion</vt:lpstr>
      <vt:lpstr>https://www.r-project.org/</vt:lpstr>
      <vt:lpstr>SIR Results</vt:lpstr>
      <vt:lpstr>SIRS Results</vt:lpstr>
      <vt:lpstr>Our 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7. Correlation, multiple regression, and model selection</dc:title>
  <dc:creator>Rachel Oidtman</dc:creator>
  <cp:lastModifiedBy>Raiho,Ann</cp:lastModifiedBy>
  <cp:revision>116</cp:revision>
  <cp:lastPrinted>2019-05-15T11:24:12Z</cp:lastPrinted>
  <dcterms:created xsi:type="dcterms:W3CDTF">2018-04-03T17:54:14Z</dcterms:created>
  <dcterms:modified xsi:type="dcterms:W3CDTF">2020-02-14T15:02:49Z</dcterms:modified>
</cp:coreProperties>
</file>